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B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746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cteur droit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cteur droit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necteur droit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Connecteur droit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necteur droit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e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e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lipse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Ellipse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lipse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C1D45-34F7-4282-A0FC-AC63EDAE6E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228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9CE4-064A-41BE-9AE7-B18145BA1F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3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3676-17B7-4F04-A8BE-0E2B113079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50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A79A8A-BC0E-414E-90FA-49340EFAC4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9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necteur droit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cteur droit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cteur droit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cteur droit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cteur droit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lipse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Ellipse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Ellipse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e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e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necteur droit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E6B2-7ED7-412A-A72D-8810AC64C4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70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972B-A325-4372-97C6-28920AFC9F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63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63BE-E61E-4F81-9AD3-CF0C60481D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80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5F23C8-19F0-4CDB-8C32-5A663EBFCA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D541-15D0-480B-AB91-930F4AD9E7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1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cteur droit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Connecteur droit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Ellipse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485427-ABF3-49F3-8214-919F3F5BE0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4228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llipse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cteur droit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cteur droit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Connecteur droit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F1E62C-31FF-4899-8DDA-7A82464D40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83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l-GR" smtClean="0"/>
              <a:t>Cliquez pour modifier les styles du texte du masque</a:t>
            </a:r>
          </a:p>
          <a:p>
            <a:pPr lvl="1"/>
            <a:r>
              <a:rPr lang="fr-FR" altLang="el-GR" smtClean="0"/>
              <a:t>Deuxième niveau</a:t>
            </a:r>
          </a:p>
          <a:p>
            <a:pPr lvl="2"/>
            <a:r>
              <a:rPr lang="fr-FR" altLang="el-GR" smtClean="0"/>
              <a:t>Troisième niveau</a:t>
            </a:r>
          </a:p>
          <a:p>
            <a:pPr lvl="3"/>
            <a:r>
              <a:rPr lang="fr-FR" altLang="el-GR" smtClean="0"/>
              <a:t>Quatrième niveau</a:t>
            </a:r>
          </a:p>
          <a:p>
            <a:pPr lvl="4"/>
            <a:r>
              <a:rPr lang="fr-FR" altLang="el-GR" smtClean="0"/>
              <a:t>Cinquième niveau</a:t>
            </a:r>
            <a:endParaRPr lang="en-US" altLang="el-G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51DBEA38-3E5C-4ED4-8402-B994B933C5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799" r:id="rId4"/>
    <p:sldLayoutId id="2147483798" r:id="rId5"/>
    <p:sldLayoutId id="2147483803" r:id="rId6"/>
    <p:sldLayoutId id="2147483797" r:id="rId7"/>
    <p:sldLayoutId id="2147483804" r:id="rId8"/>
    <p:sldLayoutId id="2147483805" r:id="rId9"/>
    <p:sldLayoutId id="2147483796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0C77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EEC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4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73238"/>
            <a:ext cx="2411413" cy="352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14064" r="91049" b="77110"/>
          <a:stretch>
            <a:fillRect/>
          </a:stretch>
        </p:blipFill>
        <p:spPr bwMode="auto">
          <a:xfrm>
            <a:off x="8101013" y="328453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971550" y="2125663"/>
            <a:ext cx="7129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>
                <a:solidFill>
                  <a:srgbClr val="00B485"/>
                </a:solidFill>
                <a:latin typeface="Calibri" pitchFamily="34" charset="0"/>
              </a:rPr>
              <a:t>Daria Juretic - Elissavet Kourakou – Buket Senoglu - Alice Vidal</a:t>
            </a:r>
            <a:endParaRPr lang="el-GR" altLang="el-GR">
              <a:solidFill>
                <a:srgbClr val="00B485"/>
              </a:solidFill>
              <a:latin typeface="Calibri" pitchFamily="34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55650" y="3065463"/>
            <a:ext cx="73453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600">
                <a:latin typeface="Calibri" pitchFamily="34" charset="0"/>
              </a:rPr>
              <a:t>Setting up an ESD center in the village of Leon (France)</a:t>
            </a:r>
            <a:endParaRPr lang="el-GR" altLang="el-GR" sz="2600">
              <a:latin typeface="Calibri" pitchFamily="34" charset="0"/>
            </a:endParaRPr>
          </a:p>
        </p:txBody>
      </p:sp>
      <p:pic>
        <p:nvPicPr>
          <p:cNvPr id="8198" name="Picture 11" descr="http://www.sen-yan.com/uploads/images/Gallery/tourisme/Courant-d-Huc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2" b="31439"/>
          <a:stretch>
            <a:fillRect/>
          </a:stretch>
        </p:blipFill>
        <p:spPr bwMode="auto">
          <a:xfrm>
            <a:off x="0" y="5284788"/>
            <a:ext cx="91805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5" descr="http://static.panoramio.com/photos/large/396859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5" b="23906"/>
          <a:stretch>
            <a:fillRect/>
          </a:stretch>
        </p:blipFill>
        <p:spPr bwMode="auto">
          <a:xfrm>
            <a:off x="0" y="0"/>
            <a:ext cx="9144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25400">
            <a:solidFill>
              <a:srgbClr val="00B4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>
            <a:off x="-34925" y="2781300"/>
            <a:ext cx="9144000" cy="0"/>
          </a:xfrm>
          <a:prstGeom prst="line">
            <a:avLst/>
          </a:prstGeom>
          <a:noFill/>
          <a:ln w="25400">
            <a:solidFill>
              <a:srgbClr val="00B4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458788"/>
            <a:ext cx="9144000" cy="114300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z="1800" b="1" cap="none" smtClean="0">
                <a:solidFill>
                  <a:srgbClr val="00B485"/>
                </a:solidFill>
                <a:latin typeface="Arial" charset="0"/>
              </a:rPr>
              <a:t>	</a:t>
            </a:r>
            <a:r>
              <a:rPr lang="en-US" altLang="el-GR" sz="2800" b="1" cap="none" smtClean="0">
                <a:solidFill>
                  <a:srgbClr val="00B485"/>
                </a:solidFill>
                <a:latin typeface="Arial" charset="0"/>
              </a:rPr>
              <a:t>INTRODUCTION</a:t>
            </a:r>
            <a:endParaRPr lang="el-GR" altLang="el-GR" sz="2800" b="1" cap="none" smtClean="0">
              <a:solidFill>
                <a:srgbClr val="00B485"/>
              </a:solidFill>
              <a:latin typeface="Arial" charset="0"/>
            </a:endParaRPr>
          </a:p>
        </p:txBody>
      </p:sp>
      <p:pic>
        <p:nvPicPr>
          <p:cNvPr id="9219" name="15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8" t="11868" r="17776" b="7253"/>
          <a:stretch>
            <a:fillRect/>
          </a:stretch>
        </p:blipFill>
        <p:spPr bwMode="auto">
          <a:xfrm>
            <a:off x="4500563" y="2420938"/>
            <a:ext cx="41402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3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19656" r="23875" b="24078"/>
          <a:stretch>
            <a:fillRect/>
          </a:stretch>
        </p:blipFill>
        <p:spPr bwMode="auto">
          <a:xfrm>
            <a:off x="107950" y="2420938"/>
            <a:ext cx="43211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6 Halka"/>
          <p:cNvSpPr/>
          <p:nvPr/>
        </p:nvSpPr>
        <p:spPr>
          <a:xfrm>
            <a:off x="1331913" y="4797425"/>
            <a:ext cx="431800" cy="433388"/>
          </a:xfrm>
          <a:prstGeom prst="donut">
            <a:avLst>
              <a:gd name="adj" fmla="val 197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7" name="14 Düz Ok Bağlayıcısı"/>
          <p:cNvCxnSpPr>
            <a:stCxn id="6" idx="6"/>
          </p:cNvCxnSpPr>
          <p:nvPr/>
        </p:nvCxnSpPr>
        <p:spPr>
          <a:xfrm flipV="1">
            <a:off x="1763713" y="3500438"/>
            <a:ext cx="4176712" cy="1512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18 Metin kutusu"/>
          <p:cNvSpPr txBox="1">
            <a:spLocks noChangeArrowheads="1"/>
          </p:cNvSpPr>
          <p:nvPr/>
        </p:nvSpPr>
        <p:spPr bwMode="auto">
          <a:xfrm>
            <a:off x="179388" y="5734050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00FF99"/>
                </a:solidFill>
                <a:latin typeface="Arial" charset="0"/>
                <a:sym typeface="Wingdings" pitchFamily="2" charset="2"/>
              </a:rPr>
              <a:t> </a:t>
            </a:r>
            <a:r>
              <a:rPr lang="en-US" altLang="el-GR">
                <a:latin typeface="Arial" charset="0"/>
                <a:sym typeface="Wingdings" pitchFamily="2" charset="2"/>
              </a:rPr>
              <a:t>OBJECTIVES : Investigate the possibilities, evaluate the results and recommend actions, concerning the establishment and the function of the ESD center</a:t>
            </a:r>
            <a:r>
              <a:rPr lang="en-US" altLang="el-GR">
                <a:solidFill>
                  <a:srgbClr val="00FF99"/>
                </a:solidFill>
                <a:latin typeface="Arial" charset="0"/>
                <a:sym typeface="Wingdings" pitchFamily="2" charset="2"/>
              </a:rPr>
              <a:t> </a:t>
            </a:r>
          </a:p>
          <a:p>
            <a:pPr eaLnBrk="1" hangingPunct="1"/>
            <a:r>
              <a:rPr lang="en-US" altLang="el-GR">
                <a:solidFill>
                  <a:srgbClr val="00FF99"/>
                </a:solidFill>
                <a:latin typeface="Arial" charset="0"/>
                <a:sym typeface="Wingdings" pitchFamily="2" charset="2"/>
              </a:rPr>
              <a:t> </a:t>
            </a:r>
            <a:endParaRPr lang="tr-TR" altLang="el-GR">
              <a:latin typeface="Arial" charset="0"/>
            </a:endParaRPr>
          </a:p>
        </p:txBody>
      </p:sp>
      <p:sp>
        <p:nvSpPr>
          <p:cNvPr id="9224" name="ZoneTexte 8"/>
          <p:cNvSpPr txBox="1">
            <a:spLocks noChangeArrowheads="1"/>
          </p:cNvSpPr>
          <p:nvPr/>
        </p:nvSpPr>
        <p:spPr bwMode="auto">
          <a:xfrm>
            <a:off x="0" y="836613"/>
            <a:ext cx="88931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00FF99"/>
              </a:buClr>
            </a:pPr>
            <a:r>
              <a:rPr lang="fr-FR" altLang="el-GR">
                <a:solidFill>
                  <a:srgbClr val="00FF99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fr-FR" altLang="el-GR">
                <a:latin typeface="Arial" charset="0"/>
                <a:sym typeface="Wingdings" pitchFamily="2" charset="2"/>
              </a:rPr>
              <a:t> </a:t>
            </a:r>
            <a:r>
              <a:rPr lang="fr-FR" altLang="el-GR">
                <a:latin typeface="Arial" charset="0"/>
              </a:rPr>
              <a:t>Establishment of a Centre for Education for Sustainable Development in France</a:t>
            </a:r>
          </a:p>
          <a:p>
            <a:pPr eaLnBrk="1" hangingPunct="1">
              <a:buClr>
                <a:srgbClr val="00FF99"/>
              </a:buClr>
            </a:pPr>
            <a:endParaRPr lang="fr-FR" altLang="el-GR">
              <a:latin typeface="Arial" charset="0"/>
            </a:endParaRPr>
          </a:p>
          <a:p>
            <a:pPr eaLnBrk="1" hangingPunct="1">
              <a:buClr>
                <a:srgbClr val="00FF99"/>
              </a:buClr>
            </a:pPr>
            <a:r>
              <a:rPr lang="fr-FR" altLang="el-GR">
                <a:solidFill>
                  <a:srgbClr val="00FF99"/>
                </a:solidFill>
                <a:latin typeface="Arial" charset="0"/>
                <a:sym typeface="Wingdings" pitchFamily="2" charset="2"/>
              </a:rPr>
              <a:t> </a:t>
            </a:r>
            <a:r>
              <a:rPr lang="en-US" altLang="el-GR">
                <a:latin typeface="Arial" charset="0"/>
              </a:rPr>
              <a:t>Location close to the protected area, rich in biodiversity and cultural heritage</a:t>
            </a:r>
          </a:p>
          <a:p>
            <a:pPr eaLnBrk="1" hangingPunct="1">
              <a:buClr>
                <a:srgbClr val="00FF99"/>
              </a:buClr>
              <a:buFont typeface="Courier New" pitchFamily="49" charset="0"/>
              <a:buChar char="o"/>
            </a:pPr>
            <a:endParaRPr lang="en-US" altLang="el-GR">
              <a:latin typeface="Arial" charset="0"/>
            </a:endParaRPr>
          </a:p>
          <a:p>
            <a:pPr eaLnBrk="1" hangingPunct="1">
              <a:buClr>
                <a:srgbClr val="00FF99"/>
              </a:buClr>
            </a:pPr>
            <a:r>
              <a:rPr lang="fr-FR" altLang="el-GR">
                <a:solidFill>
                  <a:srgbClr val="00FF99"/>
                </a:solidFill>
                <a:latin typeface="Arial" charset="0"/>
                <a:sym typeface="Wingdings" pitchFamily="2" charset="2"/>
              </a:rPr>
              <a:t> </a:t>
            </a:r>
            <a:r>
              <a:rPr lang="en-US" altLang="el-GR">
                <a:latin typeface="Arial" charset="0"/>
              </a:rPr>
              <a:t>Natural reserve of the Courant d’Huchet and the village of Léon</a:t>
            </a:r>
          </a:p>
          <a:p>
            <a:pPr eaLnBrk="1" hangingPunct="1">
              <a:buClr>
                <a:srgbClr val="00FF99"/>
              </a:buClr>
              <a:buFont typeface="Courier New" pitchFamily="49" charset="0"/>
              <a:buChar char="o"/>
            </a:pPr>
            <a:endParaRPr lang="fr-FR" alt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44450"/>
            <a:ext cx="9144000" cy="6524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b="1" cap="none" smtClean="0">
                <a:solidFill>
                  <a:srgbClr val="00B485"/>
                </a:solidFill>
              </a:rPr>
              <a:t>	</a:t>
            </a:r>
            <a:r>
              <a:rPr lang="en-US" altLang="el-GR" sz="2800" b="1" cap="none" smtClean="0">
                <a:solidFill>
                  <a:srgbClr val="00B485"/>
                </a:solidFill>
                <a:latin typeface="Arial" charset="0"/>
              </a:rPr>
              <a:t>METHODOLOGY</a:t>
            </a:r>
            <a:endParaRPr lang="el-GR" altLang="el-GR" sz="2800" b="1" cap="none" smtClean="0">
              <a:solidFill>
                <a:srgbClr val="00B485"/>
              </a:solidFill>
              <a:latin typeface="Arial" charset="0"/>
            </a:endParaRPr>
          </a:p>
        </p:txBody>
      </p:sp>
      <p:sp>
        <p:nvSpPr>
          <p:cNvPr id="10243" name="2 İçerik Yer Tutucusu"/>
          <p:cNvSpPr txBox="1">
            <a:spLocks/>
          </p:cNvSpPr>
          <p:nvPr/>
        </p:nvSpPr>
        <p:spPr bwMode="auto">
          <a:xfrm>
            <a:off x="34925" y="703263"/>
            <a:ext cx="91090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tr-TR" altLang="el-GR" b="1">
                <a:latin typeface="Arial" charset="0"/>
              </a:rPr>
              <a:t>Group development Model</a:t>
            </a:r>
            <a:r>
              <a:rPr lang="tr-TR" altLang="el-GR">
                <a:latin typeface="Arial" charset="0"/>
              </a:rPr>
              <a:t>: </a:t>
            </a:r>
            <a:r>
              <a:rPr lang="en-US" altLang="el-GR">
                <a:latin typeface="Arial" charset="0"/>
              </a:rPr>
              <a:t>Forming</a:t>
            </a:r>
            <a:r>
              <a:rPr lang="tr-TR" altLang="el-GR">
                <a:latin typeface="Arial" charset="0"/>
              </a:rPr>
              <a:t>  </a:t>
            </a:r>
            <a:r>
              <a:rPr lang="en-US" altLang="el-GR">
                <a:latin typeface="Arial" charset="0"/>
              </a:rPr>
              <a:t>Storming</a:t>
            </a:r>
            <a:r>
              <a:rPr lang="tr-TR" altLang="el-GR">
                <a:latin typeface="Arial" charset="0"/>
              </a:rPr>
              <a:t>  </a:t>
            </a:r>
            <a:r>
              <a:rPr lang="en-US" altLang="el-GR">
                <a:latin typeface="Arial" charset="0"/>
              </a:rPr>
              <a:t>Norming</a:t>
            </a:r>
            <a:r>
              <a:rPr lang="tr-TR" altLang="el-GR">
                <a:latin typeface="Arial" charset="0"/>
              </a:rPr>
              <a:t>  </a:t>
            </a:r>
            <a:r>
              <a:rPr lang="en-US" altLang="el-GR">
                <a:latin typeface="Arial" charset="0"/>
              </a:rPr>
              <a:t>Performing</a:t>
            </a:r>
            <a:r>
              <a:rPr lang="tr-TR" altLang="el-GR">
                <a:latin typeface="Arial" charset="0"/>
              </a:rPr>
              <a:t>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el-GR" b="1">
                <a:latin typeface="Arial" charset="0"/>
              </a:rPr>
              <a:t>	</a:t>
            </a:r>
            <a:r>
              <a:rPr lang="tr-TR" altLang="el-GR" b="1">
                <a:latin typeface="Arial" charset="0"/>
              </a:rPr>
              <a:t>Analysis Model</a:t>
            </a:r>
            <a:r>
              <a:rPr lang="tr-TR" altLang="el-GR">
                <a:latin typeface="Arial" charset="0"/>
              </a:rPr>
              <a:t>: SWOT </a:t>
            </a:r>
            <a:endParaRPr lang="en-US" altLang="el-GR">
              <a:latin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el-GR">
                <a:latin typeface="Arial" charset="0"/>
              </a:rPr>
              <a:t>	</a:t>
            </a:r>
            <a:r>
              <a:rPr lang="en-US" altLang="el-GR" b="1">
                <a:latin typeface="Arial" charset="0"/>
              </a:rPr>
              <a:t>Technique: </a:t>
            </a:r>
            <a:r>
              <a:rPr lang="en-US" altLang="el-GR">
                <a:latin typeface="Arial" charset="0"/>
              </a:rPr>
              <a:t>Brainstorming</a:t>
            </a:r>
            <a:endParaRPr lang="tr-TR" altLang="el-GR" b="1">
              <a:latin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el-GR" b="1">
                <a:latin typeface="Arial" charset="0"/>
              </a:rPr>
              <a:t>	</a:t>
            </a:r>
            <a:r>
              <a:rPr lang="tr-TR" altLang="el-GR" b="1">
                <a:latin typeface="Arial" charset="0"/>
              </a:rPr>
              <a:t>Tools</a:t>
            </a:r>
            <a:r>
              <a:rPr lang="tr-TR" altLang="el-GR">
                <a:latin typeface="Arial" charset="0"/>
              </a:rPr>
              <a:t>: </a:t>
            </a:r>
            <a:r>
              <a:rPr lang="en-US" altLang="el-GR">
                <a:latin typeface="Arial" charset="0"/>
              </a:rPr>
              <a:t>literature and webpage review, observation</a:t>
            </a:r>
            <a:r>
              <a:rPr lang="tr-TR" altLang="el-GR">
                <a:latin typeface="Arial" charset="0"/>
              </a:rPr>
              <a:t>, interviews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0" y="2205038"/>
            <a:ext cx="85169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el-GR" sz="3000" b="1">
                <a:solidFill>
                  <a:srgbClr val="00B485"/>
                </a:solidFill>
                <a:latin typeface="Century Schoolbook" pitchFamily="18" charset="0"/>
              </a:rPr>
              <a:t>	</a:t>
            </a:r>
            <a:r>
              <a:rPr lang="tr-TR" altLang="el-GR" sz="2800" b="1">
                <a:solidFill>
                  <a:srgbClr val="00B485"/>
                </a:solidFill>
                <a:latin typeface="Arial" charset="0"/>
              </a:rPr>
              <a:t>RESULTS</a:t>
            </a:r>
            <a:r>
              <a:rPr lang="fr-FR" altLang="el-GR" sz="2800" b="1">
                <a:solidFill>
                  <a:srgbClr val="00B485"/>
                </a:solidFill>
                <a:latin typeface="Arial" charset="0"/>
              </a:rPr>
              <a:t> &amp; RECOMMENDATIONS</a:t>
            </a:r>
            <a:endParaRPr lang="tr-TR" altLang="el-GR" sz="2800" b="1">
              <a:solidFill>
                <a:srgbClr val="00B485"/>
              </a:solidFill>
              <a:latin typeface="Arial" charset="0"/>
            </a:endParaRPr>
          </a:p>
        </p:txBody>
      </p:sp>
      <p:sp>
        <p:nvSpPr>
          <p:cNvPr id="10245" name="4 Dikdörtgen"/>
          <p:cNvSpPr>
            <a:spLocks noChangeArrowheads="1"/>
          </p:cNvSpPr>
          <p:nvPr/>
        </p:nvSpPr>
        <p:spPr bwMode="auto">
          <a:xfrm>
            <a:off x="179388" y="2917825"/>
            <a:ext cx="84963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l-GR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tr-TR" altLang="el-GR" b="1">
                <a:solidFill>
                  <a:srgbClr val="000000"/>
                </a:solidFill>
                <a:latin typeface="Arial" charset="0"/>
              </a:rPr>
              <a:t>bjectives</a:t>
            </a:r>
            <a:r>
              <a:rPr lang="en-US" altLang="el-GR" b="1">
                <a:solidFill>
                  <a:srgbClr val="000000"/>
                </a:solidFill>
                <a:latin typeface="Arial" charset="0"/>
              </a:rPr>
              <a:t>				Recommendations</a:t>
            </a:r>
            <a:endParaRPr lang="en-US" altLang="el-GR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tr-TR" altLang="el-GR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Arial" charset="0"/>
              </a:rPr>
              <a:t>Special characteristics</a:t>
            </a:r>
            <a:r>
              <a:rPr lang="tr-TR" altLang="el-GR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l-GR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GB" altLang="el-GR">
                <a:solidFill>
                  <a:srgbClr val="000000"/>
                </a:solidFill>
                <a:latin typeface="Arial" charset="0"/>
              </a:rPr>
              <a:t>National Nature reserve</a:t>
            </a:r>
            <a:endParaRPr lang="tr-TR" altLang="el-GR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Arial" charset="0"/>
              </a:rPr>
              <a:t>Local </a:t>
            </a:r>
            <a:r>
              <a:rPr lang="tr-TR" altLang="el-GR">
                <a:solidFill>
                  <a:srgbClr val="000000"/>
                </a:solidFill>
                <a:latin typeface="Arial" charset="0"/>
              </a:rPr>
              <a:t>problems</a:t>
            </a:r>
            <a:r>
              <a:rPr lang="en-US" altLang="el-GR">
                <a:solidFill>
                  <a:srgbClr val="000000"/>
                </a:solidFill>
                <a:latin typeface="Arial" charset="0"/>
              </a:rPr>
              <a:t>				Tourism, Industry, Agriculture, </a:t>
            </a:r>
          </a:p>
          <a:p>
            <a:pPr eaLnBrk="1" hangingPunct="1"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Arial" charset="0"/>
              </a:rPr>
              <a:t>Local natural and cultural wealth		Awareness</a:t>
            </a:r>
          </a:p>
          <a:p>
            <a:pPr eaLnBrk="1" hangingPunct="1"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Arial" charset="0"/>
              </a:rPr>
              <a:t>Positive attitudes, actions			Educational programs</a:t>
            </a:r>
          </a:p>
          <a:p>
            <a:pPr eaLnBrk="1" hangingPunct="1"/>
            <a:endParaRPr lang="tr-TR" altLang="el-GR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tr-TR" altLang="el-GR" b="1">
                <a:solidFill>
                  <a:srgbClr val="000000"/>
                </a:solidFill>
                <a:latin typeface="Arial" charset="0"/>
              </a:rPr>
              <a:t>Prerequ</a:t>
            </a:r>
            <a:r>
              <a:rPr lang="en-US" altLang="el-GR" b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tr-TR" altLang="el-GR" b="1">
                <a:solidFill>
                  <a:srgbClr val="000000"/>
                </a:solidFill>
                <a:latin typeface="Arial" charset="0"/>
              </a:rPr>
              <a:t>sites </a:t>
            </a:r>
            <a:r>
              <a:rPr lang="en-US" altLang="el-GR" b="1">
                <a:solidFill>
                  <a:srgbClr val="000000"/>
                </a:solidFill>
                <a:latin typeface="Arial" charset="0"/>
              </a:rPr>
              <a:t>				Recommendations</a:t>
            </a:r>
            <a:endParaRPr lang="en-US" altLang="el-GR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en-US" altLang="el-GR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Arial" charset="0"/>
              </a:rPr>
              <a:t>The provision of a place 			 Adjacent and accessible</a:t>
            </a:r>
          </a:p>
          <a:p>
            <a:pPr eaLnBrk="1" hangingPunct="1"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Arial" charset="0"/>
              </a:rPr>
              <a:t>Cooperation			</a:t>
            </a:r>
            <a:r>
              <a:rPr lang="en-US" altLang="el-GR">
                <a:latin typeface="Arial" charset="0"/>
              </a:rPr>
              <a:t>Scientists, stakeholders, local community</a:t>
            </a:r>
            <a:endParaRPr lang="en-US" altLang="el-GR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Arial" charset="0"/>
              </a:rPr>
              <a:t>Partnership			Institutions, authorities, local associations</a:t>
            </a:r>
          </a:p>
          <a:p>
            <a:pPr eaLnBrk="1" hangingPunct="1"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Arial" charset="0"/>
              </a:rPr>
              <a:t>Educators				Ecological, Pedagogical, ESD</a:t>
            </a:r>
          </a:p>
          <a:p>
            <a:pPr eaLnBrk="1" hangingPunct="1"/>
            <a:endParaRPr lang="tr-TR" altLang="el-GR" sz="2400">
              <a:latin typeface="Calibri" pitchFamily="34" charset="0"/>
            </a:endParaRPr>
          </a:p>
        </p:txBody>
      </p:sp>
      <p:pic>
        <p:nvPicPr>
          <p:cNvPr id="10250" name="Picture 10" descr="123404678_8d1c75cb93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2533662570_5e220802e3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197975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http://www.carte-france.info/photos/images/maxi/ancienne,maison,landai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1586685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467600" cy="638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z="2800" b="1" cap="none" smtClean="0">
                <a:solidFill>
                  <a:srgbClr val="00B485"/>
                </a:solidFill>
                <a:latin typeface="Arial" charset="0"/>
                <a:cs typeface="Arial" charset="0"/>
              </a:rPr>
              <a:t>	TOOLS &amp; RECOMMENDATIONS</a:t>
            </a:r>
            <a:endParaRPr lang="el-GR" altLang="el-GR" sz="2800" b="1" cap="none" smtClean="0">
              <a:solidFill>
                <a:srgbClr val="00B485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" name="3 Tablo"/>
          <p:cNvGraphicFramePr>
            <a:graphicFrameLocks noGrp="1"/>
          </p:cNvGraphicFramePr>
          <p:nvPr/>
        </p:nvGraphicFramePr>
        <p:xfrm>
          <a:off x="250825" y="692150"/>
          <a:ext cx="8569325" cy="5322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235"/>
                <a:gridCol w="3024344"/>
                <a:gridCol w="4824746"/>
              </a:tblGrid>
              <a:tr h="307587"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+mn-lt"/>
                        </a:rPr>
                        <a:t>Time</a:t>
                      </a:r>
                      <a:endParaRPr lang="tr-TR" sz="1500" b="1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err="1" smtClean="0">
                          <a:latin typeface="+mn-lt"/>
                        </a:rPr>
                        <a:t>Activities</a:t>
                      </a:r>
                      <a:endParaRPr lang="tr-TR" sz="1500" b="1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+mn-lt"/>
                        </a:rPr>
                        <a:t>Goal</a:t>
                      </a:r>
                      <a:endParaRPr lang="tr-TR" sz="1500" b="1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</a:tr>
              <a:tr h="307587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09:00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Brief introduction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nhance kids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’ 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ability of perception.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</a:tr>
              <a:tr h="773888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10:00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lean the sand and to collect different t</a:t>
                      </a:r>
                      <a:r>
                        <a:rPr lang="tr-T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pes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materials</a:t>
                      </a:r>
                      <a:r>
                        <a:rPr lang="tr-T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fr-FR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aise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awareness of diversity of waste and to look at the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consequences of uncontrolled waste disposal. 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</a:tr>
              <a:tr h="540738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11: 00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Discussion</a:t>
                      </a:r>
                      <a:r>
                        <a:rPr lang="tr-TR" sz="1500" baseline="0" dirty="0" smtClean="0">
                          <a:latin typeface="+mn-lt"/>
                        </a:rPr>
                        <a:t> </a:t>
                      </a:r>
                      <a:r>
                        <a:rPr lang="fr-FR" sz="1500" baseline="0" dirty="0" smtClean="0">
                          <a:latin typeface="+mn-lt"/>
                        </a:rPr>
                        <a:t>+ </a:t>
                      </a:r>
                      <a:r>
                        <a:rPr lang="tr-TR" sz="1500" baseline="0" dirty="0" smtClean="0">
                          <a:latin typeface="+mn-lt"/>
                        </a:rPr>
                        <a:t>evaluation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  <a:tc>
                  <a:txBody>
                    <a:bodyPr/>
                    <a:lstStyle/>
                    <a:p>
                      <a:pPr algn="just"/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</a:tr>
              <a:tr h="307587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12:00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err="1" smtClean="0">
                          <a:latin typeface="+mn-lt"/>
                        </a:rPr>
                        <a:t>Lunch</a:t>
                      </a:r>
                      <a:r>
                        <a:rPr lang="tr-TR" sz="1500" baseline="0" dirty="0" smtClean="0">
                          <a:latin typeface="+mn-lt"/>
                        </a:rPr>
                        <a:t> time (</a:t>
                      </a:r>
                      <a:r>
                        <a:rPr lang="tr-TR" sz="1500" baseline="0" dirty="0" err="1" smtClean="0">
                          <a:latin typeface="+mn-lt"/>
                        </a:rPr>
                        <a:t>local</a:t>
                      </a:r>
                      <a:r>
                        <a:rPr lang="tr-TR" sz="1500" baseline="0" dirty="0" smtClean="0">
                          <a:latin typeface="+mn-lt"/>
                        </a:rPr>
                        <a:t> </a:t>
                      </a:r>
                      <a:r>
                        <a:rPr lang="tr-TR" sz="1500" baseline="0" dirty="0" err="1" smtClean="0">
                          <a:latin typeface="+mn-lt"/>
                        </a:rPr>
                        <a:t>products</a:t>
                      </a:r>
                      <a:r>
                        <a:rPr lang="tr-TR" sz="1500" baseline="0" dirty="0" smtClean="0">
                          <a:latin typeface="+mn-lt"/>
                        </a:rPr>
                        <a:t>)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initiate children to customs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</a:tr>
              <a:tr h="540738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13:30 </a:t>
                      </a: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Introduction </a:t>
                      </a:r>
                      <a:endParaRPr lang="fr-FR" sz="1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(movie,</a:t>
                      </a:r>
                      <a:r>
                        <a:rPr lang="tr-TR" sz="1500" baseline="0" dirty="0" smtClean="0">
                          <a:latin typeface="+mn-lt"/>
                        </a:rPr>
                        <a:t> map, pictures)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  <a:tc>
                  <a:txBody>
                    <a:bodyPr/>
                    <a:lstStyle/>
                    <a:p>
                      <a:pPr algn="just"/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</a:tr>
              <a:tr h="1007038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15:00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Walk into the forest &amp; demonstration of the activity :“the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gemmage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realize the importance of the richness of the environment, and the dependence of the man on the environment.</a:t>
                      </a:r>
                      <a:endParaRPr kumimoji="0" lang="fr-FR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</a:tr>
              <a:tr h="490939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16:</a:t>
                      </a:r>
                      <a:r>
                        <a:rPr lang="fr-FR" sz="1500" dirty="0" smtClean="0">
                          <a:latin typeface="+mn-lt"/>
                        </a:rPr>
                        <a:t>0</a:t>
                      </a:r>
                      <a:r>
                        <a:rPr lang="tr-TR" sz="1500" dirty="0" smtClean="0">
                          <a:latin typeface="+mn-lt"/>
                        </a:rPr>
                        <a:t>0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 smtClean="0">
                          <a:latin typeface="+mn-lt"/>
                        </a:rPr>
                        <a:t>Visit</a:t>
                      </a:r>
                      <a:r>
                        <a:rPr lang="fr-FR" sz="1500" baseline="0" dirty="0" smtClean="0">
                          <a:latin typeface="+mn-lt"/>
                        </a:rPr>
                        <a:t> of</a:t>
                      </a:r>
                      <a:r>
                        <a:rPr lang="tr-TR" sz="1500" baseline="0" dirty="0" smtClean="0">
                          <a:latin typeface="+mn-lt"/>
                        </a:rPr>
                        <a:t> the museum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learn and speak about the greenhouse concept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</a:tr>
              <a:tr h="506049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+mn-lt"/>
                        </a:rPr>
                        <a:t>1</a:t>
                      </a:r>
                      <a:r>
                        <a:rPr lang="fr-FR" sz="1500" dirty="0" smtClean="0">
                          <a:latin typeface="+mn-lt"/>
                        </a:rPr>
                        <a:t>6</a:t>
                      </a:r>
                      <a:r>
                        <a:rPr lang="tr-TR" sz="1500" dirty="0" smtClean="0">
                          <a:latin typeface="+mn-lt"/>
                        </a:rPr>
                        <a:t>:</a:t>
                      </a:r>
                      <a:r>
                        <a:rPr lang="fr-FR" sz="1500" dirty="0" smtClean="0">
                          <a:latin typeface="+mn-lt"/>
                        </a:rPr>
                        <a:t>3</a:t>
                      </a:r>
                      <a:r>
                        <a:rPr lang="tr-TR" sz="1500" dirty="0" smtClean="0">
                          <a:latin typeface="+mn-lt"/>
                        </a:rPr>
                        <a:t>0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aseline="0" smtClean="0">
                          <a:latin typeface="+mn-lt"/>
                        </a:rPr>
                        <a:t>To </a:t>
                      </a:r>
                      <a:r>
                        <a:rPr kumimoji="0" lang="en-US" sz="15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embark in “barques”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observe the nature from another perspective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</a:tr>
              <a:tr h="540738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+mn-lt"/>
                        </a:rPr>
                        <a:t>18:00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 smtClean="0">
                          <a:latin typeface="+mn-lt"/>
                        </a:rPr>
                        <a:t>Make</a:t>
                      </a:r>
                      <a:r>
                        <a:rPr lang="fr-FR" sz="1500" dirty="0" smtClean="0">
                          <a:latin typeface="+mn-lt"/>
                        </a:rPr>
                        <a:t> a class poster + </a:t>
                      </a:r>
                      <a:r>
                        <a:rPr lang="fr-FR" sz="1500" dirty="0" err="1" smtClean="0">
                          <a:latin typeface="+mn-lt"/>
                        </a:rPr>
                        <a:t>evaluation</a:t>
                      </a:r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  <a:tc>
                  <a:txBody>
                    <a:bodyPr/>
                    <a:lstStyle/>
                    <a:p>
                      <a:pPr algn="just"/>
                      <a:endParaRPr lang="tr-TR" sz="1500" dirty="0">
                        <a:latin typeface="+mn-lt"/>
                      </a:endParaRPr>
                    </a:p>
                  </a:txBody>
                  <a:tcPr marL="77852" marR="77852" marT="37219" marB="37219"/>
                </a:tc>
              </a:tr>
            </a:tbl>
          </a:graphicData>
        </a:graphic>
      </p:graphicFrame>
      <p:pic>
        <p:nvPicPr>
          <p:cNvPr id="17" name="Picture 2" descr="http://maplanete.blogs.sudouest.fr/media/00/02/1745732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36800"/>
            <a:ext cx="569753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www.lesthomasines.fr/s/cc_images/cache_4831303.jpg?t=13692489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4175"/>
            <a:ext cx="2867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i.supertoinette.com/u/118073/pastis_landais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24175"/>
            <a:ext cx="27813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http://blog-plancha.com/wp-content/uploads/2012/07/Magret-de-can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29495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http://landes.logishotels.com/uploads/pics/Foret_landaise_4598411_X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92150"/>
            <a:ext cx="68468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http://cdt33.media.tourinsoft.eu/upload/Demonstration-de-gem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15888"/>
            <a:ext cx="20812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http://www.photo-luc-olivier.fr/wp-content/themes/photo-luc-olivier.fr/albums/WSPP/F_Aquitaine/B_Landes/C_Capbreton_Hossegor_Courant_d_Huchet/gridBig/Landes_Le_courant_d_Huchet._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679450"/>
            <a:ext cx="6372225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http://www.archi-guide.com/PH/FRA/AuV/LeonMaiReservCourantHuchetD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65175"/>
            <a:ext cx="81105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07950" y="6249988"/>
            <a:ext cx="8855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00FF99"/>
                </a:solidFill>
                <a:latin typeface="+mj-lt"/>
                <a:cs typeface="Arial" pitchFamily="34" charset="0"/>
                <a:sym typeface="Wingdings" pitchFamily="2" charset="2"/>
              </a:rPr>
              <a:t></a:t>
            </a:r>
            <a:r>
              <a:rPr lang="en-US" dirty="0"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Adaptation of this program to different level of learners</a:t>
            </a:r>
            <a:endParaRPr lang="tr-TR" dirty="0">
              <a:latin typeface="+mj-lt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>
                <a:solidFill>
                  <a:srgbClr val="00FF99"/>
                </a:solidFill>
                <a:latin typeface="+mj-lt"/>
                <a:cs typeface="Arial" pitchFamily="34" charset="0"/>
                <a:sym typeface="Wingdings" pitchFamily="2" charset="2"/>
              </a:rPr>
              <a:t></a:t>
            </a:r>
            <a:r>
              <a:rPr lang="en-US" dirty="0"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Educational program for formal schools, NGOs, local business and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1125"/>
            <a:ext cx="8220075" cy="581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z="2800" b="1" cap="none" smtClean="0">
                <a:solidFill>
                  <a:srgbClr val="00B485"/>
                </a:solidFill>
                <a:latin typeface="Arial" charset="0"/>
              </a:rPr>
              <a:t>	OVERALL CONCLUSION</a:t>
            </a:r>
            <a:endParaRPr lang="el-GR" altLang="el-GR" sz="2800" b="1" cap="none" smtClean="0">
              <a:solidFill>
                <a:srgbClr val="00B485"/>
              </a:solidFill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02588" cy="4873625"/>
          </a:xfrm>
        </p:spPr>
        <p:txBody>
          <a:bodyPr/>
          <a:lstStyle/>
          <a:p>
            <a:pPr algn="just" eaLnBrk="1" hangingPunct="1"/>
            <a:r>
              <a:rPr lang="fr-FR" altLang="el-GR" smtClean="0">
                <a:latin typeface="Arial" charset="0"/>
              </a:rPr>
              <a:t>Necessity of an ESD center in the village of Leon</a:t>
            </a:r>
          </a:p>
          <a:p>
            <a:pPr algn="just" eaLnBrk="1" hangingPunct="1">
              <a:buFont typeface="Wingdings" pitchFamily="2" charset="2"/>
              <a:buNone/>
            </a:pPr>
            <a:endParaRPr lang="fr-FR" altLang="el-GR" smtClean="0">
              <a:latin typeface="Arial" charset="0"/>
            </a:endParaRPr>
          </a:p>
          <a:p>
            <a:pPr algn="just" eaLnBrk="1" hangingPunct="1"/>
            <a:r>
              <a:rPr lang="fr-FR" altLang="el-GR" smtClean="0">
                <a:latin typeface="Arial" charset="0"/>
              </a:rPr>
              <a:t>Sensibilisation of the community</a:t>
            </a:r>
          </a:p>
          <a:p>
            <a:pPr algn="just" eaLnBrk="1" hangingPunct="1">
              <a:buFont typeface="Wingdings" pitchFamily="2" charset="2"/>
              <a:buNone/>
            </a:pPr>
            <a:endParaRPr lang="fr-FR" altLang="el-GR" smtClean="0">
              <a:latin typeface="Arial" charset="0"/>
            </a:endParaRPr>
          </a:p>
          <a:p>
            <a:pPr algn="just" eaLnBrk="1" hangingPunct="1"/>
            <a:r>
              <a:rPr lang="fr-FR" altLang="el-GR" smtClean="0">
                <a:latin typeface="Arial" charset="0"/>
              </a:rPr>
              <a:t>Support of the ESD in formal and non-formal education by creating alternative education courses as well as materials</a:t>
            </a:r>
          </a:p>
          <a:p>
            <a:pPr algn="just" eaLnBrk="1" hangingPunct="1">
              <a:buFont typeface="Wingdings" pitchFamily="2" charset="2"/>
              <a:buNone/>
            </a:pPr>
            <a:endParaRPr lang="fr-FR" altLang="el-GR" smtClean="0">
              <a:latin typeface="Arial" charset="0"/>
            </a:endParaRPr>
          </a:p>
          <a:p>
            <a:pPr algn="just" eaLnBrk="1" hangingPunct="1"/>
            <a:r>
              <a:rPr lang="fr-FR" altLang="el-GR" smtClean="0">
                <a:latin typeface="Arial" charset="0"/>
              </a:rPr>
              <a:t>Enhancement of the relationship with the local community</a:t>
            </a:r>
          </a:p>
          <a:p>
            <a:pPr algn="just" eaLnBrk="1" hangingPunct="1"/>
            <a:endParaRPr lang="fr-FR" altLang="el-GR" smtClean="0">
              <a:latin typeface="Arial" charset="0"/>
            </a:endParaRPr>
          </a:p>
          <a:p>
            <a:pPr algn="just" eaLnBrk="1" hangingPunct="1"/>
            <a:endParaRPr lang="fr-FR" altLang="el-GR" smtClean="0"/>
          </a:p>
          <a:p>
            <a:pPr algn="just" eaLnBrk="1" hangingPunct="1"/>
            <a:endParaRPr lang="fr-FR" altLang="el-GR" smtClean="0"/>
          </a:p>
          <a:p>
            <a:pPr algn="just" eaLnBrk="1" hangingPunct="1"/>
            <a:endParaRPr lang="fr-FR" altLang="el-GR" smtClean="0"/>
          </a:p>
          <a:p>
            <a:pPr algn="just" eaLnBrk="1" hangingPunct="1"/>
            <a:endParaRPr lang="fr-F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3238"/>
            <a:ext cx="2411413" cy="352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3357563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THANK YOU FOR YOUR ATTENTION</a:t>
            </a:r>
            <a:endParaRPr lang="el-GR" sz="3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316" name="Picture 11" descr="http://www.sen-yan.com/uploads/images/Gallery/tourisme/Courant-d-Huc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2" b="31439"/>
          <a:stretch>
            <a:fillRect/>
          </a:stretch>
        </p:blipFill>
        <p:spPr bwMode="auto">
          <a:xfrm>
            <a:off x="0" y="5284788"/>
            <a:ext cx="91805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16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25400">
            <a:solidFill>
              <a:srgbClr val="00B4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8" name="Line 17"/>
          <p:cNvSpPr>
            <a:spLocks noChangeShapeType="1"/>
          </p:cNvSpPr>
          <p:nvPr/>
        </p:nvSpPr>
        <p:spPr bwMode="auto">
          <a:xfrm>
            <a:off x="-34925" y="2781300"/>
            <a:ext cx="9144000" cy="0"/>
          </a:xfrm>
          <a:prstGeom prst="line">
            <a:avLst/>
          </a:prstGeom>
          <a:noFill/>
          <a:ln w="25400">
            <a:solidFill>
              <a:srgbClr val="00B4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3319" name="Picture 15" descr="http://static.panoramio.com/photos/large/396859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5" b="23906"/>
          <a:stretch>
            <a:fillRect/>
          </a:stretch>
        </p:blipFill>
        <p:spPr bwMode="auto">
          <a:xfrm>
            <a:off x="0" y="0"/>
            <a:ext cx="9144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ersonnalisé 36">
      <a:dk1>
        <a:sysClr val="windowText" lastClr="000000"/>
      </a:dk1>
      <a:lt1>
        <a:sysClr val="window" lastClr="FFFFFF"/>
      </a:lt1>
      <a:dk2>
        <a:srgbClr val="CDE7FF"/>
      </a:dk2>
      <a:lt2>
        <a:srgbClr val="FCF4C6"/>
      </a:lt2>
      <a:accent1>
        <a:srgbClr val="00E287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36">
    <a:dk1>
      <a:sysClr val="windowText" lastClr="000000"/>
    </a:dk1>
    <a:lt1>
      <a:sysClr val="window" lastClr="FFFFFF"/>
    </a:lt1>
    <a:dk2>
      <a:srgbClr val="CDE7FF"/>
    </a:dk2>
    <a:lt2>
      <a:srgbClr val="FCF4C6"/>
    </a:lt2>
    <a:accent1>
      <a:srgbClr val="00E287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1539</TotalTime>
  <Words>316</Words>
  <Application>Microsoft Office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Verdana</vt:lpstr>
      <vt:lpstr>Arial</vt:lpstr>
      <vt:lpstr>Century Schoolbook</vt:lpstr>
      <vt:lpstr>Wingdings</vt:lpstr>
      <vt:lpstr>Wingdings 2</vt:lpstr>
      <vt:lpstr>Calibri</vt:lpstr>
      <vt:lpstr>Courier New</vt:lpstr>
      <vt:lpstr>Oriel</vt:lpstr>
      <vt:lpstr>PowerPoint Presentation</vt:lpstr>
      <vt:lpstr> INTRODUCTION</vt:lpstr>
      <vt:lpstr> METHODOLOGY</vt:lpstr>
      <vt:lpstr> TOOLS &amp; RECOMMENDATIONS</vt:lpstr>
      <vt:lpstr> OVERALL 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kpn</dc:creator>
  <cp:lastModifiedBy>vasilis</cp:lastModifiedBy>
  <cp:revision>44</cp:revision>
  <dcterms:created xsi:type="dcterms:W3CDTF">2014-07-14T17:41:41Z</dcterms:created>
  <dcterms:modified xsi:type="dcterms:W3CDTF">2014-10-21T12:03:41Z</dcterms:modified>
</cp:coreProperties>
</file>